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2"/>
  </p:notesMasterIdLst>
  <p:sldIdLst>
    <p:sldId id="256" r:id="rId2"/>
    <p:sldId id="258" r:id="rId3"/>
    <p:sldId id="259" r:id="rId4"/>
    <p:sldId id="262" r:id="rId5"/>
    <p:sldId id="267" r:id="rId6"/>
    <p:sldId id="264" r:id="rId7"/>
    <p:sldId id="263" r:id="rId8"/>
    <p:sldId id="265" r:id="rId9"/>
    <p:sldId id="266"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28394F5-DE88-43F2-A4CD-A63FA4C3B1B1}">
          <p14:sldIdLst>
            <p14:sldId id="256"/>
            <p14:sldId id="258"/>
            <p14:sldId id="259"/>
            <p14:sldId id="262"/>
            <p14:sldId id="267"/>
            <p14:sldId id="264"/>
            <p14:sldId id="263"/>
            <p14:sldId id="265"/>
            <p14:sldId id="26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5C2D6-7285-4A26-88BB-A4F999796AFB}" type="datetimeFigureOut">
              <a:rPr lang="pt-PT" smtClean="0"/>
              <a:t>09/04/2018</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78288-B69E-4228-88D3-B93FA559D638}" type="slidenum">
              <a:rPr lang="pt-PT" smtClean="0"/>
              <a:t>‹nº›</a:t>
            </a:fld>
            <a:endParaRPr lang="pt-PT"/>
          </a:p>
        </p:txBody>
      </p:sp>
    </p:spTree>
    <p:extLst>
      <p:ext uri="{BB962C8B-B14F-4D97-AF65-F5344CB8AC3E}">
        <p14:creationId xmlns:p14="http://schemas.microsoft.com/office/powerpoint/2010/main" val="3449458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58B3D96D-4DF4-479D-846D-B9F84F1D9D13}" type="datetime1">
              <a:rPr lang="pt-PT" smtClean="0"/>
              <a:t>09/04/2018</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‹nº›</a:t>
            </a:fld>
            <a:endParaRPr lang="pt-PT"/>
          </a:p>
        </p:txBody>
      </p:sp>
    </p:spTree>
    <p:extLst>
      <p:ext uri="{BB962C8B-B14F-4D97-AF65-F5344CB8AC3E}">
        <p14:creationId xmlns:p14="http://schemas.microsoft.com/office/powerpoint/2010/main" val="67580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69D3D599-9B1B-45A4-B24D-1DC6F52E4C4D}" type="datetime1">
              <a:rPr lang="pt-PT" smtClean="0"/>
              <a:t>09/04/2018</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‹nº›</a:t>
            </a:fld>
            <a:endParaRPr lang="pt-PT"/>
          </a:p>
        </p:txBody>
      </p:sp>
    </p:spTree>
    <p:extLst>
      <p:ext uri="{BB962C8B-B14F-4D97-AF65-F5344CB8AC3E}">
        <p14:creationId xmlns:p14="http://schemas.microsoft.com/office/powerpoint/2010/main" val="36724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pt-PT"/>
              <a:t>Clique para editar o estilo de título do Modelo Global</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fld id="{EBB32981-585A-46E9-B280-2A93BD889BD6}" type="datetime1">
              <a:rPr lang="pt-PT" smtClean="0"/>
              <a:t>09/04/2018</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‹nº›</a:t>
            </a:fld>
            <a:endParaRPr lang="pt-PT"/>
          </a:p>
        </p:txBody>
      </p:sp>
    </p:spTree>
    <p:extLst>
      <p:ext uri="{BB962C8B-B14F-4D97-AF65-F5344CB8AC3E}">
        <p14:creationId xmlns:p14="http://schemas.microsoft.com/office/powerpoint/2010/main" val="412238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8F60BEC3-6C11-405E-8A7C-DA5E0E8B4F59}" type="datetime1">
              <a:rPr lang="pt-PT" smtClean="0"/>
              <a:t>09/04/2018</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‹nº›</a:t>
            </a:fld>
            <a:endParaRPr lang="pt-PT"/>
          </a:p>
        </p:txBody>
      </p:sp>
    </p:spTree>
    <p:extLst>
      <p:ext uri="{BB962C8B-B14F-4D97-AF65-F5344CB8AC3E}">
        <p14:creationId xmlns:p14="http://schemas.microsoft.com/office/powerpoint/2010/main" val="3039370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6D3DFE75-F9E9-4F81-9900-2BFC08E546CB}" type="datetime1">
              <a:rPr lang="pt-PT" smtClean="0"/>
              <a:t>09/04/2018</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‹nº›</a:t>
            </a:fld>
            <a:endParaRPr lang="pt-PT"/>
          </a:p>
        </p:txBody>
      </p:sp>
    </p:spTree>
    <p:extLst>
      <p:ext uri="{BB962C8B-B14F-4D97-AF65-F5344CB8AC3E}">
        <p14:creationId xmlns:p14="http://schemas.microsoft.com/office/powerpoint/2010/main" val="661990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33C7E963-0FB5-43B1-9D54-75D65EE1FC95}" type="datetime1">
              <a:rPr lang="pt-PT" smtClean="0"/>
              <a:t>09/04/2018</a:t>
            </a:fld>
            <a:endParaRPr lang="pt-PT"/>
          </a:p>
        </p:txBody>
      </p:sp>
      <p:sp>
        <p:nvSpPr>
          <p:cNvPr id="6" name="Footer Placeholder 5"/>
          <p:cNvSpPr>
            <a:spLocks noGrp="1"/>
          </p:cNvSpPr>
          <p:nvPr>
            <p:ph type="ftr" sz="quarter" idx="11"/>
          </p:nvPr>
        </p:nvSpPr>
        <p:spPr/>
        <p:txBody>
          <a:bodyPr/>
          <a:lstStyle/>
          <a:p>
            <a:r>
              <a:rPr lang="pt-BR"/>
              <a:t>Authors: Filipe Pires 85122, João Alegria 85048</a:t>
            </a:r>
            <a:endParaRPr lang="pt-PT"/>
          </a:p>
        </p:txBody>
      </p:sp>
      <p:sp>
        <p:nvSpPr>
          <p:cNvPr id="7" name="Slide Number Placeholder 6"/>
          <p:cNvSpPr>
            <a:spLocks noGrp="1"/>
          </p:cNvSpPr>
          <p:nvPr>
            <p:ph type="sldNum" sz="quarter" idx="12"/>
          </p:nvPr>
        </p:nvSpPr>
        <p:spPr/>
        <p:txBody>
          <a:bodyPr/>
          <a:lstStyle/>
          <a:p>
            <a:fld id="{F9E7AB38-F5BC-4116-B7A3-037205A2292B}" type="slidenum">
              <a:rPr lang="pt-PT" smtClean="0"/>
              <a:t>‹nº›</a:t>
            </a:fld>
            <a:endParaRPr lang="pt-PT"/>
          </a:p>
        </p:txBody>
      </p:sp>
    </p:spTree>
    <p:extLst>
      <p:ext uri="{BB962C8B-B14F-4D97-AF65-F5344CB8AC3E}">
        <p14:creationId xmlns:p14="http://schemas.microsoft.com/office/powerpoint/2010/main" val="1038172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845127" y="2507550"/>
            <a:ext cx="5156200" cy="3680525"/>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Content Placeholder 5"/>
          <p:cNvSpPr>
            <a:spLocks noGrp="1"/>
          </p:cNvSpPr>
          <p:nvPr>
            <p:ph sz="quarter" idx="4"/>
          </p:nvPr>
        </p:nvSpPr>
        <p:spPr>
          <a:xfrm>
            <a:off x="6172200" y="2507550"/>
            <a:ext cx="5181601" cy="3680525"/>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Date Placeholder 6"/>
          <p:cNvSpPr>
            <a:spLocks noGrp="1"/>
          </p:cNvSpPr>
          <p:nvPr>
            <p:ph type="dt" sz="half" idx="10"/>
          </p:nvPr>
        </p:nvSpPr>
        <p:spPr/>
        <p:txBody>
          <a:bodyPr/>
          <a:lstStyle/>
          <a:p>
            <a:fld id="{298F15E2-EDB1-4747-98F8-0F4DD18B7C48}" type="datetime1">
              <a:rPr lang="pt-PT" smtClean="0"/>
              <a:t>09/04/2018</a:t>
            </a:fld>
            <a:endParaRPr lang="pt-PT"/>
          </a:p>
        </p:txBody>
      </p:sp>
      <p:sp>
        <p:nvSpPr>
          <p:cNvPr id="8" name="Footer Placeholder 7"/>
          <p:cNvSpPr>
            <a:spLocks noGrp="1"/>
          </p:cNvSpPr>
          <p:nvPr>
            <p:ph type="ftr" sz="quarter" idx="11"/>
          </p:nvPr>
        </p:nvSpPr>
        <p:spPr/>
        <p:txBody>
          <a:bodyPr/>
          <a:lstStyle/>
          <a:p>
            <a:r>
              <a:rPr lang="pt-BR"/>
              <a:t>Authors: Filipe Pires 85122, João Alegria 85048</a:t>
            </a:r>
            <a:endParaRPr lang="pt-PT"/>
          </a:p>
        </p:txBody>
      </p:sp>
      <p:sp>
        <p:nvSpPr>
          <p:cNvPr id="9" name="Slide Number Placeholder 8"/>
          <p:cNvSpPr>
            <a:spLocks noGrp="1"/>
          </p:cNvSpPr>
          <p:nvPr>
            <p:ph type="sldNum" sz="quarter" idx="12"/>
          </p:nvPr>
        </p:nvSpPr>
        <p:spPr/>
        <p:txBody>
          <a:bodyPr/>
          <a:lstStyle/>
          <a:p>
            <a:fld id="{F9E7AB38-F5BC-4116-B7A3-037205A2292B}" type="slidenum">
              <a:rPr lang="pt-PT" smtClean="0"/>
              <a:t>‹nº›</a:t>
            </a:fld>
            <a:endParaRPr lang="pt-PT"/>
          </a:p>
        </p:txBody>
      </p:sp>
      <p:sp>
        <p:nvSpPr>
          <p:cNvPr id="10" name="Title 9"/>
          <p:cNvSpPr>
            <a:spLocks noGrp="1"/>
          </p:cNvSpPr>
          <p:nvPr>
            <p:ph type="title"/>
          </p:nvPr>
        </p:nvSpPr>
        <p:spPr/>
        <p:txBody>
          <a:bodyPr/>
          <a:lstStyle/>
          <a:p>
            <a:r>
              <a:rPr lang="pt-PT"/>
              <a:t>Clique para editar o estilo de título do Modelo Global</a:t>
            </a:r>
            <a:endParaRPr lang="en-US" dirty="0"/>
          </a:p>
        </p:txBody>
      </p:sp>
    </p:spTree>
    <p:extLst>
      <p:ext uri="{BB962C8B-B14F-4D97-AF65-F5344CB8AC3E}">
        <p14:creationId xmlns:p14="http://schemas.microsoft.com/office/powerpoint/2010/main" val="2795422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ó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654337C-19A7-41F0-BAEF-2EF7FED28194}" type="datetime1">
              <a:rPr lang="pt-PT" smtClean="0"/>
              <a:t>09/04/2018</a:t>
            </a:fld>
            <a:endParaRPr lang="pt-PT"/>
          </a:p>
        </p:txBody>
      </p:sp>
      <p:sp>
        <p:nvSpPr>
          <p:cNvPr id="4" name="Footer Placeholder 3"/>
          <p:cNvSpPr>
            <a:spLocks noGrp="1"/>
          </p:cNvSpPr>
          <p:nvPr>
            <p:ph type="ftr" sz="quarter" idx="11"/>
          </p:nvPr>
        </p:nvSpPr>
        <p:spPr/>
        <p:txBody>
          <a:bodyPr/>
          <a:lstStyle/>
          <a:p>
            <a:r>
              <a:rPr lang="pt-BR"/>
              <a:t>Authors: Filipe Pires 85122, João Alegria 85048</a:t>
            </a:r>
            <a:endParaRPr lang="pt-PT"/>
          </a:p>
        </p:txBody>
      </p:sp>
      <p:sp>
        <p:nvSpPr>
          <p:cNvPr id="5" name="Slide Number Placeholder 4"/>
          <p:cNvSpPr>
            <a:spLocks noGrp="1"/>
          </p:cNvSpPr>
          <p:nvPr>
            <p:ph type="sldNum" sz="quarter" idx="12"/>
          </p:nvPr>
        </p:nvSpPr>
        <p:spPr/>
        <p:txBody>
          <a:bodyPr/>
          <a:lstStyle/>
          <a:p>
            <a:fld id="{F9E7AB38-F5BC-4116-B7A3-037205A2292B}" type="slidenum">
              <a:rPr lang="pt-PT" smtClean="0"/>
              <a:t>‹nº›</a:t>
            </a:fld>
            <a:endParaRPr lang="pt-PT"/>
          </a:p>
        </p:txBody>
      </p:sp>
      <p:sp>
        <p:nvSpPr>
          <p:cNvPr id="6" name="Title 5"/>
          <p:cNvSpPr>
            <a:spLocks noGrp="1"/>
          </p:cNvSpPr>
          <p:nvPr>
            <p:ph type="title"/>
          </p:nvPr>
        </p:nvSpPr>
        <p:spPr/>
        <p:txBody>
          <a:bodyPr/>
          <a:lstStyle/>
          <a:p>
            <a:r>
              <a:rPr lang="pt-PT"/>
              <a:t>Clique para editar o estilo de título do Modelo Global</a:t>
            </a:r>
            <a:endParaRPr lang="en-US"/>
          </a:p>
        </p:txBody>
      </p:sp>
    </p:spTree>
    <p:extLst>
      <p:ext uri="{BB962C8B-B14F-4D97-AF65-F5344CB8AC3E}">
        <p14:creationId xmlns:p14="http://schemas.microsoft.com/office/powerpoint/2010/main" val="687196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6D4A6-89C3-4E0D-AE98-7B8CE9B5C578}" type="datetime1">
              <a:rPr lang="pt-PT" smtClean="0"/>
              <a:t>09/04/2018</a:t>
            </a:fld>
            <a:endParaRPr lang="pt-PT"/>
          </a:p>
        </p:txBody>
      </p:sp>
      <p:sp>
        <p:nvSpPr>
          <p:cNvPr id="3" name="Footer Placeholder 2"/>
          <p:cNvSpPr>
            <a:spLocks noGrp="1"/>
          </p:cNvSpPr>
          <p:nvPr>
            <p:ph type="ftr" sz="quarter" idx="11"/>
          </p:nvPr>
        </p:nvSpPr>
        <p:spPr/>
        <p:txBody>
          <a:bodyPr/>
          <a:lstStyle/>
          <a:p>
            <a:r>
              <a:rPr lang="pt-BR"/>
              <a:t>Authors: Filipe Pires 85122, João Alegria 85048</a:t>
            </a:r>
            <a:endParaRPr lang="pt-PT"/>
          </a:p>
        </p:txBody>
      </p:sp>
      <p:sp>
        <p:nvSpPr>
          <p:cNvPr id="4" name="Slide Number Placeholder 3"/>
          <p:cNvSpPr>
            <a:spLocks noGrp="1"/>
          </p:cNvSpPr>
          <p:nvPr>
            <p:ph type="sldNum" sz="quarter" idx="12"/>
          </p:nvPr>
        </p:nvSpPr>
        <p:spPr/>
        <p:txBody>
          <a:bodyPr/>
          <a:lstStyle/>
          <a:p>
            <a:fld id="{F9E7AB38-F5BC-4116-B7A3-037205A2292B}" type="slidenum">
              <a:rPr lang="pt-PT" smtClean="0"/>
              <a:t>‹nº›</a:t>
            </a:fld>
            <a:endParaRPr lang="pt-PT"/>
          </a:p>
        </p:txBody>
      </p:sp>
    </p:spTree>
    <p:extLst>
      <p:ext uri="{BB962C8B-B14F-4D97-AF65-F5344CB8AC3E}">
        <p14:creationId xmlns:p14="http://schemas.microsoft.com/office/powerpoint/2010/main" val="3620518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07B970EC-F197-41C5-A545-98E8AF764F98}" type="datetime1">
              <a:rPr lang="pt-PT" smtClean="0"/>
              <a:t>09/04/2018</a:t>
            </a:fld>
            <a:endParaRPr lang="pt-PT"/>
          </a:p>
        </p:txBody>
      </p:sp>
      <p:sp>
        <p:nvSpPr>
          <p:cNvPr id="6" name="Footer Placeholder 5"/>
          <p:cNvSpPr>
            <a:spLocks noGrp="1"/>
          </p:cNvSpPr>
          <p:nvPr>
            <p:ph type="ftr" sz="quarter" idx="11"/>
          </p:nvPr>
        </p:nvSpPr>
        <p:spPr/>
        <p:txBody>
          <a:bodyPr/>
          <a:lstStyle/>
          <a:p>
            <a:r>
              <a:rPr lang="pt-BR"/>
              <a:t>Authors: Filipe Pires 85122, João Alegria 85048</a:t>
            </a:r>
            <a:endParaRPr lang="pt-PT"/>
          </a:p>
        </p:txBody>
      </p:sp>
      <p:sp>
        <p:nvSpPr>
          <p:cNvPr id="7" name="Slide Number Placeholder 6"/>
          <p:cNvSpPr>
            <a:spLocks noGrp="1"/>
          </p:cNvSpPr>
          <p:nvPr>
            <p:ph type="sldNum" sz="quarter" idx="12"/>
          </p:nvPr>
        </p:nvSpPr>
        <p:spPr/>
        <p:txBody>
          <a:bodyPr/>
          <a:lstStyle/>
          <a:p>
            <a:fld id="{F9E7AB38-F5BC-4116-B7A3-037205A2292B}" type="slidenum">
              <a:rPr lang="pt-PT" smtClean="0"/>
              <a:t>‹nº›</a:t>
            </a:fld>
            <a:endParaRPr lang="pt-PT"/>
          </a:p>
        </p:txBody>
      </p:sp>
    </p:spTree>
    <p:extLst>
      <p:ext uri="{BB962C8B-B14F-4D97-AF65-F5344CB8AC3E}">
        <p14:creationId xmlns:p14="http://schemas.microsoft.com/office/powerpoint/2010/main" val="201735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pt-PT"/>
              <a:t>Clique para editar o estilo de título do Modelo Global</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776F2F6B-A7E2-4F65-A8B9-CD6A1044807A}" type="datetime1">
              <a:rPr lang="pt-PT" smtClean="0"/>
              <a:t>09/04/2018</a:t>
            </a:fld>
            <a:endParaRPr lang="pt-PT"/>
          </a:p>
        </p:txBody>
      </p:sp>
      <p:sp>
        <p:nvSpPr>
          <p:cNvPr id="6" name="Footer Placeholder 5"/>
          <p:cNvSpPr>
            <a:spLocks noGrp="1"/>
          </p:cNvSpPr>
          <p:nvPr>
            <p:ph type="ftr" sz="quarter" idx="11"/>
          </p:nvPr>
        </p:nvSpPr>
        <p:spPr/>
        <p:txBody>
          <a:bodyPr/>
          <a:lstStyle/>
          <a:p>
            <a:r>
              <a:rPr lang="pt-BR"/>
              <a:t>Authors: Filipe Pires 85122, João Alegria 85048</a:t>
            </a:r>
            <a:endParaRPr lang="pt-PT"/>
          </a:p>
        </p:txBody>
      </p:sp>
      <p:sp>
        <p:nvSpPr>
          <p:cNvPr id="7" name="Slide Number Placeholder 6"/>
          <p:cNvSpPr>
            <a:spLocks noGrp="1"/>
          </p:cNvSpPr>
          <p:nvPr>
            <p:ph type="sldNum" sz="quarter" idx="12"/>
          </p:nvPr>
        </p:nvSpPr>
        <p:spPr/>
        <p:txBody>
          <a:bodyPr/>
          <a:lstStyle/>
          <a:p>
            <a:fld id="{F9E7AB38-F5BC-4116-B7A3-037205A2292B}" type="slidenum">
              <a:rPr lang="pt-PT" smtClean="0"/>
              <a:t>‹nº›</a:t>
            </a:fld>
            <a:endParaRPr lang="pt-PT"/>
          </a:p>
        </p:txBody>
      </p:sp>
    </p:spTree>
    <p:extLst>
      <p:ext uri="{BB962C8B-B14F-4D97-AF65-F5344CB8AC3E}">
        <p14:creationId xmlns:p14="http://schemas.microsoft.com/office/powerpoint/2010/main" val="223304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C3510CA-3E5B-4D4B-96DC-6831638B8C9B}" type="datetime1">
              <a:rPr lang="pt-PT" smtClean="0"/>
              <a:t>09/04/2018</a:t>
            </a:fld>
            <a:endParaRPr lang="pt-P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pt-BR"/>
              <a:t>Authors: Filipe Pires 85122, João Alegria 85048</a:t>
            </a:r>
            <a:endParaRPr lang="pt-PT"/>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9E7AB38-F5BC-4116-B7A3-037205A2292B}" type="slidenum">
              <a:rPr lang="pt-PT" smtClean="0"/>
              <a:t>‹nº›</a:t>
            </a:fld>
            <a:endParaRPr lang="pt-PT"/>
          </a:p>
        </p:txBody>
      </p:sp>
    </p:spTree>
    <p:extLst>
      <p:ext uri="{BB962C8B-B14F-4D97-AF65-F5344CB8AC3E}">
        <p14:creationId xmlns:p14="http://schemas.microsoft.com/office/powerpoint/2010/main" val="29557336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1976B343-060A-4CB0-95AB-6756025E9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397D5E2-08D7-4EAD-8181-24EBA54E59B8}"/>
              </a:ext>
            </a:extLst>
          </p:cNvPr>
          <p:cNvSpPr>
            <a:spLocks noGrp="1"/>
          </p:cNvSpPr>
          <p:nvPr>
            <p:ph type="ctrTitle"/>
          </p:nvPr>
        </p:nvSpPr>
        <p:spPr>
          <a:xfrm>
            <a:off x="1523999" y="313048"/>
            <a:ext cx="9144000" cy="927757"/>
          </a:xfrm>
        </p:spPr>
        <p:txBody>
          <a:bodyPr>
            <a:normAutofit/>
          </a:bodyPr>
          <a:lstStyle/>
          <a:p>
            <a:r>
              <a:rPr lang="en-US" b="1" dirty="0">
                <a:solidFill>
                  <a:srgbClr val="00B0F0"/>
                </a:solidFill>
              </a:rPr>
              <a:t>Car Control Application</a:t>
            </a:r>
            <a:endParaRPr lang="pt-PT" b="1" dirty="0">
              <a:solidFill>
                <a:srgbClr val="00B0F0"/>
              </a:solidFill>
            </a:endParaRPr>
          </a:p>
        </p:txBody>
      </p:sp>
      <p:sp>
        <p:nvSpPr>
          <p:cNvPr id="3" name="Subtítulo 2">
            <a:extLst>
              <a:ext uri="{FF2B5EF4-FFF2-40B4-BE49-F238E27FC236}">
                <a16:creationId xmlns:a16="http://schemas.microsoft.com/office/drawing/2014/main" id="{7017CE10-B4F0-456C-AB0A-EFD6801FD4DB}"/>
              </a:ext>
            </a:extLst>
          </p:cNvPr>
          <p:cNvSpPr>
            <a:spLocks noGrp="1"/>
          </p:cNvSpPr>
          <p:nvPr>
            <p:ph type="subTitle" idx="1"/>
          </p:nvPr>
        </p:nvSpPr>
        <p:spPr>
          <a:xfrm>
            <a:off x="1137685" y="1553852"/>
            <a:ext cx="9888278" cy="3890018"/>
          </a:xfrm>
        </p:spPr>
        <p:txBody>
          <a:bodyPr>
            <a:noAutofit/>
          </a:bodyPr>
          <a:lstStyle/>
          <a:p>
            <a:r>
              <a:rPr lang="en-US" sz="2800" dirty="0">
                <a:solidFill>
                  <a:srgbClr val="00B0F0"/>
                </a:solidFill>
              </a:rPr>
              <a:t>1</a:t>
            </a:r>
            <a:r>
              <a:rPr lang="en-US" sz="2800" baseline="30000" dirty="0">
                <a:solidFill>
                  <a:srgbClr val="00B0F0"/>
                </a:solidFill>
              </a:rPr>
              <a:t>st</a:t>
            </a:r>
            <a:r>
              <a:rPr lang="en-US" sz="2800" dirty="0">
                <a:solidFill>
                  <a:srgbClr val="00B0F0"/>
                </a:solidFill>
              </a:rPr>
              <a:t> Phase: Requirement Analysis</a:t>
            </a:r>
            <a:endParaRPr lang="pt-PT" sz="2800" dirty="0">
              <a:solidFill>
                <a:srgbClr val="00B0F0"/>
              </a:solidFill>
            </a:endParaRPr>
          </a:p>
          <a:p>
            <a:endParaRPr lang="pt-PT" sz="2800" dirty="0">
              <a:solidFill>
                <a:srgbClr val="00B0F0"/>
              </a:solidFill>
            </a:endParaRPr>
          </a:p>
          <a:p>
            <a:endParaRPr lang="pt-PT" sz="2800" dirty="0">
              <a:solidFill>
                <a:srgbClr val="00B0F0"/>
              </a:solidFill>
            </a:endParaRPr>
          </a:p>
          <a:p>
            <a:endParaRPr lang="pt-PT" sz="2800" dirty="0">
              <a:solidFill>
                <a:srgbClr val="00B0F0"/>
              </a:solidFill>
            </a:endParaRPr>
          </a:p>
          <a:p>
            <a:pPr algn="l">
              <a:lnSpc>
                <a:spcPct val="50000"/>
              </a:lnSpc>
            </a:pPr>
            <a:r>
              <a:rPr lang="pt-PT" sz="2800" dirty="0">
                <a:solidFill>
                  <a:srgbClr val="00B0F0"/>
                </a:solidFill>
              </a:rPr>
              <a:t>Personas</a:t>
            </a:r>
          </a:p>
          <a:p>
            <a:pPr algn="l">
              <a:lnSpc>
                <a:spcPct val="50000"/>
              </a:lnSpc>
            </a:pPr>
            <a:r>
              <a:rPr lang="pt-PT" sz="2800" dirty="0">
                <a:solidFill>
                  <a:srgbClr val="00B0F0"/>
                </a:solidFill>
              </a:rPr>
              <a:t>Scenarios</a:t>
            </a:r>
          </a:p>
          <a:p>
            <a:pPr algn="l">
              <a:lnSpc>
                <a:spcPct val="50000"/>
              </a:lnSpc>
            </a:pPr>
            <a:r>
              <a:rPr lang="pt-PT" sz="2800" dirty="0">
                <a:solidFill>
                  <a:srgbClr val="00B0F0"/>
                </a:solidFill>
              </a:rPr>
              <a:t>Requirements</a:t>
            </a:r>
          </a:p>
          <a:p>
            <a:pPr algn="l">
              <a:lnSpc>
                <a:spcPct val="50000"/>
              </a:lnSpc>
            </a:pPr>
            <a:r>
              <a:rPr lang="pt-PT" sz="2800" dirty="0">
                <a:solidFill>
                  <a:srgbClr val="00B0F0"/>
                </a:solidFill>
              </a:rPr>
              <a:t>Prototype</a:t>
            </a:r>
          </a:p>
        </p:txBody>
      </p:sp>
      <p:sp>
        <p:nvSpPr>
          <p:cNvPr id="5" name="Slide Number Placeholder 4">
            <a:extLst>
              <a:ext uri="{FF2B5EF4-FFF2-40B4-BE49-F238E27FC236}">
                <a16:creationId xmlns:a16="http://schemas.microsoft.com/office/drawing/2014/main" id="{44B1996D-C49D-44C3-829A-B79083D6E6A6}"/>
              </a:ext>
            </a:extLst>
          </p:cNvPr>
          <p:cNvSpPr>
            <a:spLocks noGrp="1"/>
          </p:cNvSpPr>
          <p:nvPr>
            <p:ph type="sldNum" sz="quarter" idx="12"/>
          </p:nvPr>
        </p:nvSpPr>
        <p:spPr/>
        <p:txBody>
          <a:bodyPr/>
          <a:lstStyle/>
          <a:p>
            <a:fld id="{F9E7AB38-F5BC-4116-B7A3-037205A2292B}" type="slidenum">
              <a:rPr lang="pt-PT" smtClean="0">
                <a:solidFill>
                  <a:srgbClr val="00B0F0"/>
                </a:solidFill>
              </a:rPr>
              <a:t>1</a:t>
            </a:fld>
            <a:endParaRPr lang="pt-PT" dirty="0">
              <a:solidFill>
                <a:srgbClr val="00B0F0"/>
              </a:solidFill>
            </a:endParaRPr>
          </a:p>
        </p:txBody>
      </p:sp>
      <p:sp>
        <p:nvSpPr>
          <p:cNvPr id="7" name="Subtítulo 2">
            <a:extLst>
              <a:ext uri="{FF2B5EF4-FFF2-40B4-BE49-F238E27FC236}">
                <a16:creationId xmlns:a16="http://schemas.microsoft.com/office/drawing/2014/main" id="{FD35A121-63B0-4E49-84F0-F5A026000C4D}"/>
              </a:ext>
            </a:extLst>
          </p:cNvPr>
          <p:cNvSpPr txBox="1">
            <a:spLocks/>
          </p:cNvSpPr>
          <p:nvPr/>
        </p:nvSpPr>
        <p:spPr>
          <a:xfrm>
            <a:off x="3120682" y="5944515"/>
            <a:ext cx="5950634" cy="4128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r>
              <a:rPr lang="pt-PT" sz="2200" dirty="0">
                <a:solidFill>
                  <a:srgbClr val="00B0F0"/>
                </a:solidFill>
              </a:rPr>
              <a:t>LEI, IHC, March 21st  </a:t>
            </a:r>
          </a:p>
        </p:txBody>
      </p:sp>
      <p:sp>
        <p:nvSpPr>
          <p:cNvPr id="12" name="Footer Placeholder 3">
            <a:extLst>
              <a:ext uri="{FF2B5EF4-FFF2-40B4-BE49-F238E27FC236}">
                <a16:creationId xmlns:a16="http://schemas.microsoft.com/office/drawing/2014/main" id="{05ECFD88-47F5-47CE-B1DE-1A5D909A49B9}"/>
              </a:ext>
            </a:extLst>
          </p:cNvPr>
          <p:cNvSpPr txBox="1">
            <a:spLocks/>
          </p:cNvSpPr>
          <p:nvPr/>
        </p:nvSpPr>
        <p:spPr>
          <a:xfrm>
            <a:off x="4043822" y="63496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dirty="0">
                <a:solidFill>
                  <a:srgbClr val="00B0F0"/>
                </a:solidFill>
              </a:rPr>
              <a:t>Authors: Filipe Pires 85122, João Alegria 85048</a:t>
            </a:r>
            <a:endParaRPr lang="pt-PT" dirty="0">
              <a:solidFill>
                <a:srgbClr val="00B0F0"/>
              </a:solidFill>
            </a:endParaRPr>
          </a:p>
        </p:txBody>
      </p:sp>
    </p:spTree>
    <p:extLst>
      <p:ext uri="{BB962C8B-B14F-4D97-AF65-F5344CB8AC3E}">
        <p14:creationId xmlns:p14="http://schemas.microsoft.com/office/powerpoint/2010/main" val="241356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483719CA-F0E4-431E-9B13-A8A56925A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5A26A7E-2064-44A6-8458-A427CFA28525}"/>
              </a:ext>
            </a:extLst>
          </p:cNvPr>
          <p:cNvSpPr>
            <a:spLocks noGrp="1"/>
          </p:cNvSpPr>
          <p:nvPr>
            <p:ph type="title"/>
          </p:nvPr>
        </p:nvSpPr>
        <p:spPr>
          <a:xfrm>
            <a:off x="845127" y="695369"/>
            <a:ext cx="10515600" cy="1325562"/>
          </a:xfrm>
        </p:spPr>
        <p:txBody>
          <a:bodyPr>
            <a:normAutofit/>
          </a:bodyPr>
          <a:lstStyle/>
          <a:p>
            <a:pPr algn="ctr"/>
            <a:r>
              <a:rPr lang="pt-PT" sz="6600" dirty="0" err="1">
                <a:solidFill>
                  <a:srgbClr val="00B0F0"/>
                </a:solidFill>
              </a:rPr>
              <a:t>The</a:t>
            </a:r>
            <a:r>
              <a:rPr lang="pt-PT" sz="6600" dirty="0">
                <a:solidFill>
                  <a:srgbClr val="00B0F0"/>
                </a:solidFill>
              </a:rPr>
              <a:t> </a:t>
            </a:r>
            <a:r>
              <a:rPr lang="pt-PT" sz="6600" dirty="0" err="1">
                <a:solidFill>
                  <a:srgbClr val="00B0F0"/>
                </a:solidFill>
              </a:rPr>
              <a:t>End</a:t>
            </a:r>
            <a:endParaRPr lang="pt-PT" sz="6600" dirty="0">
              <a:solidFill>
                <a:srgbClr val="00B0F0"/>
              </a:solidFill>
            </a:endParaRPr>
          </a:p>
        </p:txBody>
      </p:sp>
      <p:sp>
        <p:nvSpPr>
          <p:cNvPr id="4" name="Marcador de Posição do Número do Diapositivo 3">
            <a:extLst>
              <a:ext uri="{FF2B5EF4-FFF2-40B4-BE49-F238E27FC236}">
                <a16:creationId xmlns:a16="http://schemas.microsoft.com/office/drawing/2014/main" id="{5ACC8BC7-D6DA-4B84-9A7B-23D5E993E5DB}"/>
              </a:ext>
            </a:extLst>
          </p:cNvPr>
          <p:cNvSpPr>
            <a:spLocks noGrp="1"/>
          </p:cNvSpPr>
          <p:nvPr>
            <p:ph type="sldNum" sz="quarter" idx="12"/>
          </p:nvPr>
        </p:nvSpPr>
        <p:spPr/>
        <p:txBody>
          <a:bodyPr/>
          <a:lstStyle/>
          <a:p>
            <a:fld id="{F9E7AB38-F5BC-4116-B7A3-037205A2292B}" type="slidenum">
              <a:rPr lang="pt-PT" smtClean="0">
                <a:solidFill>
                  <a:srgbClr val="00B0F0"/>
                </a:solidFill>
              </a:rPr>
              <a:t>10</a:t>
            </a:fld>
            <a:endParaRPr lang="pt-PT" dirty="0">
              <a:solidFill>
                <a:srgbClr val="00B0F0"/>
              </a:solidFill>
            </a:endParaRPr>
          </a:p>
        </p:txBody>
      </p:sp>
    </p:spTree>
    <p:extLst>
      <p:ext uri="{BB962C8B-B14F-4D97-AF65-F5344CB8AC3E}">
        <p14:creationId xmlns:p14="http://schemas.microsoft.com/office/powerpoint/2010/main" val="194279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0B6D4489-3379-4932-AA09-B022DE0A9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7560840-6749-4E90-BA79-44772F515EFC}"/>
              </a:ext>
            </a:extLst>
          </p:cNvPr>
          <p:cNvSpPr>
            <a:spLocks noGrp="1"/>
          </p:cNvSpPr>
          <p:nvPr>
            <p:ph type="title"/>
          </p:nvPr>
        </p:nvSpPr>
        <p:spPr/>
        <p:txBody>
          <a:bodyPr>
            <a:normAutofit/>
          </a:bodyPr>
          <a:lstStyle/>
          <a:p>
            <a:r>
              <a:rPr lang="en-US" sz="4000" b="1" dirty="0">
                <a:solidFill>
                  <a:srgbClr val="00B0F0"/>
                </a:solidFill>
              </a:rPr>
              <a:t>Overall Purpose and Goals</a:t>
            </a:r>
          </a:p>
        </p:txBody>
      </p:sp>
      <p:sp>
        <p:nvSpPr>
          <p:cNvPr id="5" name="Slide Number Placeholder 4">
            <a:extLst>
              <a:ext uri="{FF2B5EF4-FFF2-40B4-BE49-F238E27FC236}">
                <a16:creationId xmlns:a16="http://schemas.microsoft.com/office/drawing/2014/main" id="{326E0D67-0FC1-401D-B2E7-8D4078CB61BD}"/>
              </a:ext>
            </a:extLst>
          </p:cNvPr>
          <p:cNvSpPr>
            <a:spLocks noGrp="1"/>
          </p:cNvSpPr>
          <p:nvPr>
            <p:ph type="sldNum" sz="quarter" idx="12"/>
          </p:nvPr>
        </p:nvSpPr>
        <p:spPr/>
        <p:txBody>
          <a:bodyPr/>
          <a:lstStyle/>
          <a:p>
            <a:fld id="{F9E7AB38-F5BC-4116-B7A3-037205A2292B}" type="slidenum">
              <a:rPr lang="pt-PT" smtClean="0">
                <a:solidFill>
                  <a:srgbClr val="00B0F0"/>
                </a:solidFill>
              </a:rPr>
              <a:t>2</a:t>
            </a:fld>
            <a:endParaRPr lang="pt-PT" dirty="0">
              <a:solidFill>
                <a:srgbClr val="00B0F0"/>
              </a:solidFill>
            </a:endParaRPr>
          </a:p>
        </p:txBody>
      </p:sp>
      <p:sp>
        <p:nvSpPr>
          <p:cNvPr id="8" name="TextBox 7">
            <a:extLst>
              <a:ext uri="{FF2B5EF4-FFF2-40B4-BE49-F238E27FC236}">
                <a16:creationId xmlns:a16="http://schemas.microsoft.com/office/drawing/2014/main" id="{B8EAEE7F-AB76-4E7F-BA90-B9D77B23760B}"/>
              </a:ext>
            </a:extLst>
          </p:cNvPr>
          <p:cNvSpPr txBox="1"/>
          <p:nvPr/>
        </p:nvSpPr>
        <p:spPr>
          <a:xfrm>
            <a:off x="845126" y="2057082"/>
            <a:ext cx="5679241" cy="2954655"/>
          </a:xfrm>
          <a:prstGeom prst="rect">
            <a:avLst/>
          </a:prstGeom>
          <a:noFill/>
        </p:spPr>
        <p:txBody>
          <a:bodyPr wrap="square" rtlCol="0">
            <a:spAutoFit/>
          </a:bodyPr>
          <a:lstStyle/>
          <a:p>
            <a:r>
              <a:rPr lang="en-US" sz="2800" dirty="0">
                <a:solidFill>
                  <a:schemeClr val="bg1"/>
                </a:solidFill>
              </a:rPr>
              <a:t>Present the results of the Requirement Analysis</a:t>
            </a:r>
          </a:p>
          <a:p>
            <a:pPr marL="742950" lvl="1" indent="-285750">
              <a:buFont typeface="Arial" panose="020B0604020202020204" pitchFamily="34" charset="0"/>
              <a:buChar char="•"/>
            </a:pPr>
            <a:r>
              <a:rPr lang="en-US" sz="2800" dirty="0">
                <a:solidFill>
                  <a:schemeClr val="bg1"/>
                </a:solidFill>
              </a:rPr>
              <a:t>Characterize the Persona and the respective app use Scenarios</a:t>
            </a:r>
          </a:p>
          <a:p>
            <a:pPr marL="742950" lvl="1" indent="-285750">
              <a:buFont typeface="Arial" panose="020B0604020202020204" pitchFamily="34" charset="0"/>
              <a:buChar char="•"/>
            </a:pPr>
            <a:r>
              <a:rPr lang="en-US" sz="2800" dirty="0">
                <a:solidFill>
                  <a:schemeClr val="bg1"/>
                </a:solidFill>
              </a:rPr>
              <a:t>Identify the key Requirements</a:t>
            </a:r>
          </a:p>
          <a:p>
            <a:pPr marL="742950" lvl="1" indent="-285750">
              <a:buFont typeface="Arial" panose="020B0604020202020204" pitchFamily="34" charset="0"/>
              <a:buChar char="•"/>
            </a:pPr>
            <a:r>
              <a:rPr lang="en-US" sz="2800" dirty="0">
                <a:solidFill>
                  <a:schemeClr val="bg1"/>
                </a:solidFill>
              </a:rPr>
              <a:t>Show the app’s Prototype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25862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8C3DC76-D664-4FC2-8FF3-2ABBC401B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en-US" sz="4000" dirty="0">
                <a:solidFill>
                  <a:srgbClr val="00B0F0"/>
                </a:solidFill>
              </a:rPr>
              <a:t>User characterization through Personas</a:t>
            </a:r>
          </a:p>
        </p:txBody>
      </p:sp>
      <p:sp>
        <p:nvSpPr>
          <p:cNvPr id="3" name="Content Placeholder 2">
            <a:extLst>
              <a:ext uri="{FF2B5EF4-FFF2-40B4-BE49-F238E27FC236}">
                <a16:creationId xmlns:a16="http://schemas.microsoft.com/office/drawing/2014/main" id="{361C8E85-8DEF-4C9C-A4D7-079C6696B054}"/>
              </a:ext>
            </a:extLst>
          </p:cNvPr>
          <p:cNvSpPr>
            <a:spLocks noGrp="1"/>
          </p:cNvSpPr>
          <p:nvPr>
            <p:ph idx="1"/>
          </p:nvPr>
        </p:nvSpPr>
        <p:spPr>
          <a:xfrm>
            <a:off x="429490" y="1474665"/>
            <a:ext cx="7069557" cy="4475889"/>
          </a:xfrm>
        </p:spPr>
        <p:txBody>
          <a:bodyPr>
            <a:noAutofit/>
          </a:bodyPr>
          <a:lstStyle/>
          <a:p>
            <a:pPr marL="0" indent="0">
              <a:buNone/>
            </a:pPr>
            <a:r>
              <a:rPr lang="en-US" sz="1800" dirty="0">
                <a:solidFill>
                  <a:schemeClr val="bg1"/>
                </a:solidFill>
              </a:rPr>
              <a:t>Joaquim, a 41-year-old man living in Aveiro, is a successful economist, married to Isabel, 39, and father of 2 children, 7-year-old Filipa and 18-year-old Ricardo. Joaquim is a very busy man, and now, with the luck of being recently promoted, he values his time more than ever. Making a constant effort to always manage his time in the best way possible and to not waste time on unnecessary things, he always puts family first, spending most of his free time with them. Given his professional area, Joaquim looks a lot at the financial side of things and tries to save where he can. The option of buying an electric car came when he realized that it would bring his family economic benefits as well as an ecological added value, all with the matter of comfort already guaranteed. Having spent a considerable number of years driving second-hand cars and finding some problems related to this, he decided to buy a first-hand electric car. Joaquim turned out to be very pleased with his new acquisition, finding the features of his new car excellent, and some of them even innovative for his eyes. Passionate with the modern electrical world, Joaquim wondered if there would be an application that would complement his new car, making his interaction even more efficient. Access to some car features through a mobile application, such as the air conditioner          and even the alarm, seems very interesting and                         revolutionary for a person like him.</a:t>
            </a: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p:txBody>
          <a:bodyPr/>
          <a:lstStyle/>
          <a:p>
            <a:fld id="{F9E7AB38-F5BC-4116-B7A3-037205A2292B}" type="slidenum">
              <a:rPr lang="pt-PT" smtClean="0">
                <a:solidFill>
                  <a:srgbClr val="00B0F0"/>
                </a:solidFill>
              </a:rPr>
              <a:t>3</a:t>
            </a:fld>
            <a:endParaRPr lang="pt-PT" dirty="0">
              <a:solidFill>
                <a:srgbClr val="00B0F0"/>
              </a:solidFill>
            </a:endParaRPr>
          </a:p>
        </p:txBody>
      </p:sp>
      <p:pic>
        <p:nvPicPr>
          <p:cNvPr id="11" name="Imagem 10">
            <a:extLst>
              <a:ext uri="{FF2B5EF4-FFF2-40B4-BE49-F238E27FC236}">
                <a16:creationId xmlns:a16="http://schemas.microsoft.com/office/drawing/2014/main" id="{EA935D03-2BDB-4D5B-9759-F4FAC58D7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684" y="1474665"/>
            <a:ext cx="3861680" cy="4475890"/>
          </a:xfrm>
          <a:prstGeom prst="rect">
            <a:avLst/>
          </a:prstGeom>
          <a:ln w="76200" cap="sq" cmpd="thickThin">
            <a:solidFill>
              <a:schemeClr val="accent1"/>
            </a:solidFill>
            <a:prstDash val="solid"/>
            <a:miter lim="800000"/>
          </a:ln>
          <a:effectLst>
            <a:innerShdw blurRad="76200">
              <a:srgbClr val="000000"/>
            </a:innerShdw>
          </a:effectLst>
        </p:spPr>
      </p:pic>
    </p:spTree>
    <p:extLst>
      <p:ext uri="{BB962C8B-B14F-4D97-AF65-F5344CB8AC3E}">
        <p14:creationId xmlns:p14="http://schemas.microsoft.com/office/powerpoint/2010/main" val="3098334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8C3DC76-D664-4FC2-8FF3-2ABBC401B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9872492" cy="1325562"/>
          </a:xfrm>
        </p:spPr>
        <p:txBody>
          <a:bodyPr>
            <a:normAutofit/>
          </a:bodyPr>
          <a:lstStyle/>
          <a:p>
            <a:r>
              <a:rPr lang="en-US" sz="4000" dirty="0">
                <a:solidFill>
                  <a:srgbClr val="00B0F0"/>
                </a:solidFill>
              </a:rPr>
              <a:t>Context of Use through Scenarios</a:t>
            </a:r>
          </a:p>
        </p:txBody>
      </p:sp>
      <p:sp>
        <p:nvSpPr>
          <p:cNvPr id="3" name="Content Placeholder 2">
            <a:extLst>
              <a:ext uri="{FF2B5EF4-FFF2-40B4-BE49-F238E27FC236}">
                <a16:creationId xmlns:a16="http://schemas.microsoft.com/office/drawing/2014/main" id="{361C8E85-8DEF-4C9C-A4D7-079C6696B054}"/>
              </a:ext>
            </a:extLst>
          </p:cNvPr>
          <p:cNvSpPr>
            <a:spLocks noGrp="1"/>
          </p:cNvSpPr>
          <p:nvPr>
            <p:ph idx="1"/>
          </p:nvPr>
        </p:nvSpPr>
        <p:spPr>
          <a:xfrm>
            <a:off x="845127" y="1703266"/>
            <a:ext cx="7772400" cy="4475889"/>
          </a:xfrm>
        </p:spPr>
        <p:txBody>
          <a:bodyPr>
            <a:noAutofit/>
          </a:bodyPr>
          <a:lstStyle/>
          <a:p>
            <a:pPr marL="0" indent="0">
              <a:buNone/>
            </a:pPr>
            <a:r>
              <a:rPr lang="en-US" sz="1800" b="1" dirty="0">
                <a:solidFill>
                  <a:schemeClr val="bg1"/>
                </a:solidFill>
              </a:rPr>
              <a:t>1 Scenario</a:t>
            </a:r>
            <a:r>
              <a:rPr lang="en-US" sz="1800" dirty="0">
                <a:solidFill>
                  <a:schemeClr val="bg1"/>
                </a:solidFill>
              </a:rPr>
              <a:t>:  Joaquim is 15 minutes away from finishing a long day at work. Since it is the middle of Winter and one of the coldest days of the year, he would love not to have to go through the pain of having to get to his car breathing the freezing cold air and to encounter his car even colder than he had imagined. With that in mind, Joaquim, with the help of a smartphone app, would like to activate the air conditioning of his car without actually being inside of it, so when he arrived there he would not have to close his coat even more and would actually feel comfortable. </a:t>
            </a:r>
          </a:p>
          <a:p>
            <a:pPr marL="0" indent="0">
              <a:buNone/>
            </a:pPr>
            <a:r>
              <a:rPr lang="en-US" sz="1800" b="1" dirty="0">
                <a:solidFill>
                  <a:schemeClr val="bg1"/>
                </a:solidFill>
              </a:rPr>
              <a:t>2 Scenario</a:t>
            </a:r>
            <a:r>
              <a:rPr lang="en-US" sz="1800" dirty="0">
                <a:solidFill>
                  <a:schemeClr val="bg1"/>
                </a:solidFill>
              </a:rPr>
              <a:t>:  To better enjoy his free time, Joaquim decided to go with his family and get to know a new city. There, they decide to go to a big shopping center that they came across. The owner of the car, his wife, and his children liked this center very much, but they encountered a problem when it was time to leave. Since they were in a unknown city and the mall’s parking location was so large, none of the members of his family remembered where they parked the car. At the time, Joaquim liked the idea of his mobile app somehow helping him locate his car. </a:t>
            </a: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p:txBody>
          <a:bodyPr/>
          <a:lstStyle/>
          <a:p>
            <a:fld id="{F9E7AB38-F5BC-4116-B7A3-037205A2292B}" type="slidenum">
              <a:rPr lang="pt-PT" smtClean="0">
                <a:solidFill>
                  <a:srgbClr val="00B0F0"/>
                </a:solidFill>
              </a:rPr>
              <a:t>4</a:t>
            </a:fld>
            <a:endParaRPr lang="pt-PT" dirty="0">
              <a:solidFill>
                <a:srgbClr val="00B0F0"/>
              </a:solidFill>
            </a:endParaRPr>
          </a:p>
        </p:txBody>
      </p:sp>
    </p:spTree>
    <p:extLst>
      <p:ext uri="{BB962C8B-B14F-4D97-AF65-F5344CB8AC3E}">
        <p14:creationId xmlns:p14="http://schemas.microsoft.com/office/powerpoint/2010/main" val="34514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8C3DC76-D664-4FC2-8FF3-2ABBC401B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9872492" cy="1325562"/>
          </a:xfrm>
        </p:spPr>
        <p:txBody>
          <a:bodyPr>
            <a:normAutofit/>
          </a:bodyPr>
          <a:lstStyle/>
          <a:p>
            <a:r>
              <a:rPr lang="en-US" sz="4000" dirty="0">
                <a:solidFill>
                  <a:srgbClr val="00B0F0"/>
                </a:solidFill>
              </a:rPr>
              <a:t>Context of Use through Scenarios</a:t>
            </a:r>
          </a:p>
        </p:txBody>
      </p:sp>
      <p:sp>
        <p:nvSpPr>
          <p:cNvPr id="3" name="Content Placeholder 2">
            <a:extLst>
              <a:ext uri="{FF2B5EF4-FFF2-40B4-BE49-F238E27FC236}">
                <a16:creationId xmlns:a16="http://schemas.microsoft.com/office/drawing/2014/main" id="{361C8E85-8DEF-4C9C-A4D7-079C6696B054}"/>
              </a:ext>
            </a:extLst>
          </p:cNvPr>
          <p:cNvSpPr>
            <a:spLocks noGrp="1"/>
          </p:cNvSpPr>
          <p:nvPr>
            <p:ph idx="1"/>
          </p:nvPr>
        </p:nvSpPr>
        <p:spPr>
          <a:xfrm>
            <a:off x="845127" y="1704250"/>
            <a:ext cx="7772400" cy="3337308"/>
          </a:xfrm>
        </p:spPr>
        <p:txBody>
          <a:bodyPr>
            <a:normAutofit/>
          </a:bodyPr>
          <a:lstStyle/>
          <a:p>
            <a:pPr marL="0" indent="0">
              <a:buNone/>
            </a:pPr>
            <a:r>
              <a:rPr lang="en-US" sz="1800" b="1" dirty="0">
                <a:solidFill>
                  <a:schemeClr val="bg1"/>
                </a:solidFill>
              </a:rPr>
              <a:t>3 Scenario</a:t>
            </a:r>
            <a:r>
              <a:rPr lang="en-US" sz="1800" dirty="0">
                <a:solidFill>
                  <a:schemeClr val="bg1"/>
                </a:solidFill>
              </a:rPr>
              <a:t>:  To ensure that his recent investment is not easily lost due to a car theft or any damage done to it, Joaquim also imagined having his mobile application warning him of any suspicious activity being carried out on his car. An option would be to receive a notification if the car’s alarm system went off. </a:t>
            </a:r>
          </a:p>
          <a:p>
            <a:pPr marL="0" indent="0">
              <a:buNone/>
            </a:pPr>
            <a:r>
              <a:rPr lang="en-US" sz="1800" b="1" dirty="0">
                <a:solidFill>
                  <a:schemeClr val="bg1"/>
                </a:solidFill>
              </a:rPr>
              <a:t>4 Scenario</a:t>
            </a:r>
            <a:r>
              <a:rPr lang="en-US" sz="1800" dirty="0">
                <a:solidFill>
                  <a:schemeClr val="bg1"/>
                </a:solidFill>
              </a:rPr>
              <a:t>:  Joaquim has not yet become accustomed to the operation of the battery of his new car. Still having difficulties in analyzing status specifications such as how many kilometers can he still drive before the battery runs out, he finds very useful to know this to be more confident before going on a trip or just leaving his office to home or somewhere else.</a:t>
            </a:r>
            <a:endParaRPr lang="pt-PT" sz="1800" dirty="0"/>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p:txBody>
          <a:bodyPr/>
          <a:lstStyle/>
          <a:p>
            <a:fld id="{F9E7AB38-F5BC-4116-B7A3-037205A2292B}" type="slidenum">
              <a:rPr lang="pt-PT" smtClean="0">
                <a:solidFill>
                  <a:srgbClr val="00B0F0"/>
                </a:solidFill>
              </a:rPr>
              <a:t>5</a:t>
            </a:fld>
            <a:endParaRPr lang="pt-PT" dirty="0">
              <a:solidFill>
                <a:srgbClr val="00B0F0"/>
              </a:solidFill>
            </a:endParaRPr>
          </a:p>
        </p:txBody>
      </p:sp>
    </p:spTree>
    <p:extLst>
      <p:ext uri="{BB962C8B-B14F-4D97-AF65-F5344CB8AC3E}">
        <p14:creationId xmlns:p14="http://schemas.microsoft.com/office/powerpoint/2010/main" val="319949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8C3DC76-D664-4FC2-8FF3-2ABBC401B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en-US" sz="4000" dirty="0">
                <a:solidFill>
                  <a:srgbClr val="00B0F0"/>
                </a:solidFill>
              </a:rPr>
              <a:t>Requirements Identification from Scenarios</a:t>
            </a:r>
          </a:p>
        </p:txBody>
      </p:sp>
      <p:sp>
        <p:nvSpPr>
          <p:cNvPr id="3" name="Content Placeholder 2">
            <a:extLst>
              <a:ext uri="{FF2B5EF4-FFF2-40B4-BE49-F238E27FC236}">
                <a16:creationId xmlns:a16="http://schemas.microsoft.com/office/drawing/2014/main" id="{361C8E85-8DEF-4C9C-A4D7-079C6696B054}"/>
              </a:ext>
            </a:extLst>
          </p:cNvPr>
          <p:cNvSpPr>
            <a:spLocks noGrp="1"/>
          </p:cNvSpPr>
          <p:nvPr>
            <p:ph idx="1"/>
          </p:nvPr>
        </p:nvSpPr>
        <p:spPr>
          <a:xfrm>
            <a:off x="845127" y="1845210"/>
            <a:ext cx="8546008" cy="4259028"/>
          </a:xfrm>
        </p:spPr>
        <p:txBody>
          <a:bodyPr>
            <a:normAutofit fontScale="92500" lnSpcReduction="10000"/>
          </a:bodyPr>
          <a:lstStyle/>
          <a:p>
            <a:r>
              <a:rPr lang="en-US" dirty="0">
                <a:solidFill>
                  <a:schemeClr val="bg1"/>
                </a:solidFill>
              </a:rPr>
              <a:t>A first time user must be able to connect his car to the App in less than 5 mins; </a:t>
            </a:r>
          </a:p>
          <a:p>
            <a:r>
              <a:rPr lang="en-US" dirty="0">
                <a:solidFill>
                  <a:schemeClr val="bg1"/>
                </a:solidFill>
              </a:rPr>
              <a:t>A user must be able to: </a:t>
            </a:r>
          </a:p>
          <a:p>
            <a:pPr lvl="1">
              <a:buFont typeface="Wingdings" panose="05000000000000000000" pitchFamily="2" charset="2"/>
              <a:buChar char="§"/>
            </a:pPr>
            <a:r>
              <a:rPr lang="en-US" dirty="0">
                <a:solidFill>
                  <a:schemeClr val="bg1"/>
                </a:solidFill>
              </a:rPr>
              <a:t>know the car autonomy in less than 1 min; </a:t>
            </a:r>
          </a:p>
          <a:p>
            <a:pPr lvl="1">
              <a:buFont typeface="Wingdings" panose="05000000000000000000" pitchFamily="2" charset="2"/>
              <a:buChar char="§"/>
            </a:pPr>
            <a:r>
              <a:rPr lang="en-US" dirty="0">
                <a:solidFill>
                  <a:schemeClr val="bg1"/>
                </a:solidFill>
              </a:rPr>
              <a:t>activate the air conditioning system in less than 1 min; </a:t>
            </a:r>
          </a:p>
          <a:p>
            <a:pPr lvl="1">
              <a:buFont typeface="Wingdings" panose="05000000000000000000" pitchFamily="2" charset="2"/>
              <a:buChar char="§"/>
            </a:pPr>
            <a:r>
              <a:rPr lang="en-US" dirty="0">
                <a:solidFill>
                  <a:schemeClr val="bg1"/>
                </a:solidFill>
              </a:rPr>
              <a:t>make sure his car is locked in 30 secs; </a:t>
            </a:r>
          </a:p>
          <a:p>
            <a:pPr lvl="1">
              <a:buFont typeface="Wingdings" panose="05000000000000000000" pitchFamily="2" charset="2"/>
              <a:buChar char="§"/>
            </a:pPr>
            <a:r>
              <a:rPr lang="en-US" dirty="0">
                <a:solidFill>
                  <a:schemeClr val="bg1"/>
                </a:solidFill>
              </a:rPr>
              <a:t>evaluate the car status at any time in less than 2 mins; </a:t>
            </a:r>
          </a:p>
          <a:p>
            <a:r>
              <a:rPr lang="en-US" dirty="0">
                <a:solidFill>
                  <a:schemeClr val="bg1"/>
                </a:solidFill>
              </a:rPr>
              <a:t>Less than 25% of the users should have difficulties in grasping the app’s main features; </a:t>
            </a:r>
          </a:p>
          <a:p>
            <a:r>
              <a:rPr lang="en-US" dirty="0">
                <a:solidFill>
                  <a:schemeClr val="bg1"/>
                </a:solidFill>
              </a:rPr>
              <a:t>Any user must have access to online help at any               time; </a:t>
            </a:r>
            <a:endParaRPr lang="pt-PT" dirty="0">
              <a:solidFill>
                <a:schemeClr val="bg1"/>
              </a:solidFill>
            </a:endParaRP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p:txBody>
          <a:bodyPr/>
          <a:lstStyle/>
          <a:p>
            <a:fld id="{F9E7AB38-F5BC-4116-B7A3-037205A2292B}" type="slidenum">
              <a:rPr lang="pt-PT" smtClean="0">
                <a:solidFill>
                  <a:srgbClr val="00B0F0"/>
                </a:solidFill>
              </a:rPr>
              <a:t>6</a:t>
            </a:fld>
            <a:endParaRPr lang="pt-PT" dirty="0">
              <a:solidFill>
                <a:srgbClr val="00B0F0"/>
              </a:solidFill>
            </a:endParaRPr>
          </a:p>
        </p:txBody>
      </p:sp>
    </p:spTree>
    <p:extLst>
      <p:ext uri="{BB962C8B-B14F-4D97-AF65-F5344CB8AC3E}">
        <p14:creationId xmlns:p14="http://schemas.microsoft.com/office/powerpoint/2010/main" val="393385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46ACF-E89A-4D74-8257-A0BB8C09ADC8}"/>
              </a:ext>
            </a:extLst>
          </p:cNvPr>
          <p:cNvSpPr>
            <a:spLocks noGrp="1"/>
          </p:cNvSpPr>
          <p:nvPr>
            <p:ph type="title"/>
          </p:nvPr>
        </p:nvSpPr>
        <p:spPr/>
        <p:txBody>
          <a:bodyPr>
            <a:normAutofit/>
          </a:bodyPr>
          <a:lstStyle/>
          <a:p>
            <a:r>
              <a:rPr lang="en-US" sz="4000" dirty="0">
                <a:solidFill>
                  <a:srgbClr val="00B0F0"/>
                </a:solidFill>
              </a:rPr>
              <a:t>Conceptual Validation using a Paper Prototype</a:t>
            </a:r>
            <a:endParaRPr lang="pt-PT" sz="4000" dirty="0">
              <a:solidFill>
                <a:srgbClr val="00B0F0"/>
              </a:solidFill>
            </a:endParaRPr>
          </a:p>
        </p:txBody>
      </p:sp>
      <p:sp>
        <p:nvSpPr>
          <p:cNvPr id="4" name="Marcador de Posição do Número do Diapositivo 3">
            <a:extLst>
              <a:ext uri="{FF2B5EF4-FFF2-40B4-BE49-F238E27FC236}">
                <a16:creationId xmlns:a16="http://schemas.microsoft.com/office/drawing/2014/main" id="{FCEDE9FD-1F26-4057-B0E7-86802F0FC276}"/>
              </a:ext>
            </a:extLst>
          </p:cNvPr>
          <p:cNvSpPr>
            <a:spLocks noGrp="1"/>
          </p:cNvSpPr>
          <p:nvPr>
            <p:ph type="sldNum" sz="quarter" idx="12"/>
          </p:nvPr>
        </p:nvSpPr>
        <p:spPr/>
        <p:txBody>
          <a:bodyPr/>
          <a:lstStyle/>
          <a:p>
            <a:fld id="{F9E7AB38-F5BC-4116-B7A3-037205A2292B}" type="slidenum">
              <a:rPr lang="pt-PT" smtClean="0"/>
              <a:t>7</a:t>
            </a:fld>
            <a:endParaRPr lang="pt-PT"/>
          </a:p>
        </p:txBody>
      </p:sp>
      <p:pic>
        <p:nvPicPr>
          <p:cNvPr id="6" name="Imagem 5">
            <a:extLst>
              <a:ext uri="{FF2B5EF4-FFF2-40B4-BE49-F238E27FC236}">
                <a16:creationId xmlns:a16="http://schemas.microsoft.com/office/drawing/2014/main" id="{41B5DE82-6509-4A2C-AF05-A8526A46D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9659" y="2318022"/>
            <a:ext cx="4743795" cy="3332859"/>
          </a:xfrm>
          <a:prstGeom prst="rect">
            <a:avLst/>
          </a:prstGeom>
        </p:spPr>
      </p:pic>
      <p:pic>
        <p:nvPicPr>
          <p:cNvPr id="8" name="Imagem 7">
            <a:extLst>
              <a:ext uri="{FF2B5EF4-FFF2-40B4-BE49-F238E27FC236}">
                <a16:creationId xmlns:a16="http://schemas.microsoft.com/office/drawing/2014/main" id="{57878996-E13C-4BA2-AEE1-F8A9DFB73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721376" y="2315295"/>
            <a:ext cx="4749248" cy="3332860"/>
          </a:xfrm>
          <a:prstGeom prst="rect">
            <a:avLst/>
          </a:prstGeom>
        </p:spPr>
      </p:pic>
      <p:pic>
        <p:nvPicPr>
          <p:cNvPr id="10" name="Imagem 9">
            <a:extLst>
              <a:ext uri="{FF2B5EF4-FFF2-40B4-BE49-F238E27FC236}">
                <a16:creationId xmlns:a16="http://schemas.microsoft.com/office/drawing/2014/main" id="{93A845FF-5345-41DE-B149-36B99C589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305820" y="2315296"/>
            <a:ext cx="4749247" cy="3332859"/>
          </a:xfrm>
          <a:prstGeom prst="rect">
            <a:avLst/>
          </a:prstGeom>
        </p:spPr>
      </p:pic>
    </p:spTree>
    <p:extLst>
      <p:ext uri="{BB962C8B-B14F-4D97-AF65-F5344CB8AC3E}">
        <p14:creationId xmlns:p14="http://schemas.microsoft.com/office/powerpoint/2010/main" val="281854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46ACF-E89A-4D74-8257-A0BB8C09ADC8}"/>
              </a:ext>
            </a:extLst>
          </p:cNvPr>
          <p:cNvSpPr>
            <a:spLocks noGrp="1"/>
          </p:cNvSpPr>
          <p:nvPr>
            <p:ph type="title"/>
          </p:nvPr>
        </p:nvSpPr>
        <p:spPr/>
        <p:txBody>
          <a:bodyPr>
            <a:normAutofit/>
          </a:bodyPr>
          <a:lstStyle/>
          <a:p>
            <a:r>
              <a:rPr lang="en-US" sz="4000" dirty="0">
                <a:solidFill>
                  <a:srgbClr val="00B0F0"/>
                </a:solidFill>
              </a:rPr>
              <a:t>Conceptual Validation using a Paper Prototype</a:t>
            </a:r>
            <a:endParaRPr lang="pt-PT" sz="4000" dirty="0">
              <a:solidFill>
                <a:srgbClr val="00B0F0"/>
              </a:solidFill>
            </a:endParaRPr>
          </a:p>
        </p:txBody>
      </p:sp>
      <p:sp>
        <p:nvSpPr>
          <p:cNvPr id="4" name="Marcador de Posição do Número do Diapositivo 3">
            <a:extLst>
              <a:ext uri="{FF2B5EF4-FFF2-40B4-BE49-F238E27FC236}">
                <a16:creationId xmlns:a16="http://schemas.microsoft.com/office/drawing/2014/main" id="{FCEDE9FD-1F26-4057-B0E7-86802F0FC276}"/>
              </a:ext>
            </a:extLst>
          </p:cNvPr>
          <p:cNvSpPr>
            <a:spLocks noGrp="1"/>
          </p:cNvSpPr>
          <p:nvPr>
            <p:ph type="sldNum" sz="quarter" idx="12"/>
          </p:nvPr>
        </p:nvSpPr>
        <p:spPr/>
        <p:txBody>
          <a:bodyPr/>
          <a:lstStyle/>
          <a:p>
            <a:fld id="{F9E7AB38-F5BC-4116-B7A3-037205A2292B}" type="slidenum">
              <a:rPr lang="pt-PT" smtClean="0"/>
              <a:t>8</a:t>
            </a:fld>
            <a:endParaRPr lang="pt-PT"/>
          </a:p>
        </p:txBody>
      </p:sp>
      <p:pic>
        <p:nvPicPr>
          <p:cNvPr id="5" name="Imagem 4">
            <a:extLst>
              <a:ext uri="{FF2B5EF4-FFF2-40B4-BE49-F238E27FC236}">
                <a16:creationId xmlns:a16="http://schemas.microsoft.com/office/drawing/2014/main" id="{E2AC1EC1-3D12-4EB8-BC0A-DAA243C7F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51879" y="2307938"/>
            <a:ext cx="4741659" cy="3355164"/>
          </a:xfrm>
          <a:prstGeom prst="rect">
            <a:avLst/>
          </a:prstGeom>
        </p:spPr>
      </p:pic>
      <p:pic>
        <p:nvPicPr>
          <p:cNvPr id="9" name="Imagem 8">
            <a:extLst>
              <a:ext uri="{FF2B5EF4-FFF2-40B4-BE49-F238E27FC236}">
                <a16:creationId xmlns:a16="http://schemas.microsoft.com/office/drawing/2014/main" id="{7D3083A0-6B2B-4857-B8D9-5658568D0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736323" y="2319088"/>
            <a:ext cx="4741657" cy="3332859"/>
          </a:xfrm>
          <a:prstGeom prst="rect">
            <a:avLst/>
          </a:prstGeom>
        </p:spPr>
      </p:pic>
      <p:pic>
        <p:nvPicPr>
          <p:cNvPr id="12" name="Imagem 11">
            <a:extLst>
              <a:ext uri="{FF2B5EF4-FFF2-40B4-BE49-F238E27FC236}">
                <a16:creationId xmlns:a16="http://schemas.microsoft.com/office/drawing/2014/main" id="{B43743C4-D4A7-4684-A1FF-4909A4B72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309614" y="2319088"/>
            <a:ext cx="4741657" cy="3332861"/>
          </a:xfrm>
          <a:prstGeom prst="rect">
            <a:avLst/>
          </a:prstGeom>
        </p:spPr>
      </p:pic>
    </p:spTree>
    <p:extLst>
      <p:ext uri="{BB962C8B-B14F-4D97-AF65-F5344CB8AC3E}">
        <p14:creationId xmlns:p14="http://schemas.microsoft.com/office/powerpoint/2010/main" val="3161252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46ACF-E89A-4D74-8257-A0BB8C09ADC8}"/>
              </a:ext>
            </a:extLst>
          </p:cNvPr>
          <p:cNvSpPr>
            <a:spLocks noGrp="1"/>
          </p:cNvSpPr>
          <p:nvPr>
            <p:ph type="title"/>
          </p:nvPr>
        </p:nvSpPr>
        <p:spPr/>
        <p:txBody>
          <a:bodyPr>
            <a:normAutofit/>
          </a:bodyPr>
          <a:lstStyle/>
          <a:p>
            <a:r>
              <a:rPr lang="en-US" sz="4000" dirty="0">
                <a:solidFill>
                  <a:srgbClr val="00B0F0"/>
                </a:solidFill>
              </a:rPr>
              <a:t>Conceptual Validation using a Paper Prototype</a:t>
            </a:r>
            <a:endParaRPr lang="pt-PT" sz="4000" dirty="0">
              <a:solidFill>
                <a:srgbClr val="00B0F0"/>
              </a:solidFill>
            </a:endParaRPr>
          </a:p>
        </p:txBody>
      </p:sp>
      <p:sp>
        <p:nvSpPr>
          <p:cNvPr id="4" name="Marcador de Posição do Número do Diapositivo 3">
            <a:extLst>
              <a:ext uri="{FF2B5EF4-FFF2-40B4-BE49-F238E27FC236}">
                <a16:creationId xmlns:a16="http://schemas.microsoft.com/office/drawing/2014/main" id="{FCEDE9FD-1F26-4057-B0E7-86802F0FC276}"/>
              </a:ext>
            </a:extLst>
          </p:cNvPr>
          <p:cNvSpPr>
            <a:spLocks noGrp="1"/>
          </p:cNvSpPr>
          <p:nvPr>
            <p:ph type="sldNum" sz="quarter" idx="12"/>
          </p:nvPr>
        </p:nvSpPr>
        <p:spPr/>
        <p:txBody>
          <a:bodyPr/>
          <a:lstStyle/>
          <a:p>
            <a:fld id="{F9E7AB38-F5BC-4116-B7A3-037205A2292B}" type="slidenum">
              <a:rPr lang="pt-PT" smtClean="0"/>
              <a:t>9</a:t>
            </a:fld>
            <a:endParaRPr lang="pt-PT"/>
          </a:p>
        </p:txBody>
      </p:sp>
      <p:pic>
        <p:nvPicPr>
          <p:cNvPr id="6" name="Imagem 5">
            <a:extLst>
              <a:ext uri="{FF2B5EF4-FFF2-40B4-BE49-F238E27FC236}">
                <a16:creationId xmlns:a16="http://schemas.microsoft.com/office/drawing/2014/main" id="{61617510-6247-4541-885F-5B7B8650E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09304" y="2322113"/>
            <a:ext cx="4741662" cy="3326812"/>
          </a:xfrm>
          <a:prstGeom prst="rect">
            <a:avLst/>
          </a:prstGeom>
        </p:spPr>
      </p:pic>
      <p:pic>
        <p:nvPicPr>
          <p:cNvPr id="8" name="Imagem 7">
            <a:extLst>
              <a:ext uri="{FF2B5EF4-FFF2-40B4-BE49-F238E27FC236}">
                <a16:creationId xmlns:a16="http://schemas.microsoft.com/office/drawing/2014/main" id="{9FF1ED16-1832-4244-865A-744FF9302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5211" y="2307938"/>
            <a:ext cx="4741661" cy="3355164"/>
          </a:xfrm>
          <a:prstGeom prst="rect">
            <a:avLst/>
          </a:prstGeom>
        </p:spPr>
      </p:pic>
      <p:pic>
        <p:nvPicPr>
          <p:cNvPr id="11" name="Imagem 10">
            <a:extLst>
              <a:ext uri="{FF2B5EF4-FFF2-40B4-BE49-F238E27FC236}">
                <a16:creationId xmlns:a16="http://schemas.microsoft.com/office/drawing/2014/main" id="{B3D0A388-37D0-4E08-94DF-5EA2324B4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725169" y="2307938"/>
            <a:ext cx="4741661" cy="3355164"/>
          </a:xfrm>
          <a:prstGeom prst="rect">
            <a:avLst/>
          </a:prstGeom>
        </p:spPr>
      </p:pic>
    </p:spTree>
    <p:extLst>
      <p:ext uri="{BB962C8B-B14F-4D97-AF65-F5344CB8AC3E}">
        <p14:creationId xmlns:p14="http://schemas.microsoft.com/office/powerpoint/2010/main" val="303502954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TM02892315[[fn=Haste]]</Template>
  <TotalTime>4365</TotalTime>
  <Words>847</Words>
  <Application>Microsoft Office PowerPoint</Application>
  <PresentationFormat>Ecrã Panorâmico</PresentationFormat>
  <Paragraphs>47</Paragraphs>
  <Slides>10</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10</vt:i4>
      </vt:variant>
    </vt:vector>
  </HeadingPairs>
  <TitlesOfParts>
    <vt:vector size="16" baseType="lpstr">
      <vt:lpstr>Arial</vt:lpstr>
      <vt:lpstr>Calibri</vt:lpstr>
      <vt:lpstr>Calibri Light</vt:lpstr>
      <vt:lpstr>Wingdings</vt:lpstr>
      <vt:lpstr>Wingdings 2</vt:lpstr>
      <vt:lpstr>HDOfficeLightV0</vt:lpstr>
      <vt:lpstr>Car Control Application</vt:lpstr>
      <vt:lpstr>Overall Purpose and Goals</vt:lpstr>
      <vt:lpstr>User characterization through Personas</vt:lpstr>
      <vt:lpstr>Context of Use through Scenarios</vt:lpstr>
      <vt:lpstr>Context of Use through Scenarios</vt:lpstr>
      <vt:lpstr>Requirements Identification from Scenarios</vt:lpstr>
      <vt:lpstr>Conceptual Validation using a Paper Prototype</vt:lpstr>
      <vt:lpstr>Conceptual Validation using a Paper Prototype</vt:lpstr>
      <vt:lpstr>Conceptual Validation using a Paper Prototype</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Filipe Pires</dc:creator>
  <cp:lastModifiedBy>Filipe Pires</cp:lastModifiedBy>
  <cp:revision>45</cp:revision>
  <dcterms:created xsi:type="dcterms:W3CDTF">2018-02-24T14:35:02Z</dcterms:created>
  <dcterms:modified xsi:type="dcterms:W3CDTF">2018-04-09T08:41:38Z</dcterms:modified>
</cp:coreProperties>
</file>